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8" r:id="rId2"/>
  </p:sldMasterIdLst>
  <p:sldIdLst>
    <p:sldId id="257" r:id="rId3"/>
    <p:sldId id="258" r:id="rId4"/>
    <p:sldId id="262" r:id="rId5"/>
    <p:sldId id="260" r:id="rId6"/>
    <p:sldId id="261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38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1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4529546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2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59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76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3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74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12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61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7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5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2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7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363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498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9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6" y="627411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1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8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AC326-D260-4C52-8F6A-9953FE2C07D1}" type="datetimeFigureOut">
              <a:rPr kumimoji="0" lang="sk-S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30. 10. 2022</a:t>
            </a:fld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7" y="613581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7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73BC-D090-4306-88D5-BE9E034F364B}" type="slidenum"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6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4.mp3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5468" y="1399902"/>
            <a:ext cx="10123125" cy="2971801"/>
          </a:xfrm>
        </p:spPr>
        <p:txBody>
          <a:bodyPr/>
          <a:lstStyle/>
          <a:p>
            <a:r>
              <a:rPr lang="sk-SK" b="1" dirty="0" smtClean="0">
                <a:solidFill>
                  <a:schemeClr val="accent1"/>
                </a:solidFill>
              </a:rPr>
              <a:t>A1.1  </a:t>
            </a:r>
            <a:r>
              <a:rPr lang="sk-SK" b="1" dirty="0" err="1" smtClean="0">
                <a:solidFill>
                  <a:schemeClr val="accent1"/>
                </a:solidFill>
              </a:rPr>
              <a:t>Klett</a:t>
            </a:r>
            <a:r>
              <a:rPr lang="sk-SK" b="1" dirty="0" smtClean="0">
                <a:solidFill>
                  <a:schemeClr val="accent1"/>
                </a:solidFill>
              </a:rPr>
              <a:t> </a:t>
            </a:r>
            <a:r>
              <a:rPr lang="sk-SK" b="1" dirty="0" err="1" smtClean="0">
                <a:solidFill>
                  <a:schemeClr val="accent1"/>
                </a:solidFill>
              </a:rPr>
              <a:t>Maximal</a:t>
            </a:r>
            <a:r>
              <a:rPr lang="sk-SK" b="1" dirty="0" smtClean="0">
                <a:solidFill>
                  <a:schemeClr val="accent1"/>
                </a:solidFill>
              </a:rPr>
              <a:t> </a:t>
            </a:r>
            <a:r>
              <a:rPr lang="sk-SK" b="1" dirty="0" err="1" smtClean="0">
                <a:solidFill>
                  <a:schemeClr val="accent1"/>
                </a:solidFill>
              </a:rPr>
              <a:t>interaktiv</a:t>
            </a:r>
            <a:r>
              <a:rPr lang="sk-SK" dirty="0" smtClean="0">
                <a:solidFill>
                  <a:schemeClr val="accent1"/>
                </a:solidFill>
              </a:rPr>
              <a:t/>
            </a:r>
            <a:br>
              <a:rPr lang="sk-SK" dirty="0" smtClean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1</a:t>
            </a:r>
            <a:r>
              <a:rPr lang="sk-SK" b="1" dirty="0" smtClean="0">
                <a:solidFill>
                  <a:schemeClr val="accent1"/>
                </a:solidFill>
              </a:rPr>
              <a:t> MEIN </a:t>
            </a:r>
            <a:r>
              <a:rPr lang="sk-SK" b="1" dirty="0" err="1" smtClean="0">
                <a:solidFill>
                  <a:schemeClr val="accent1"/>
                </a:solidFill>
              </a:rPr>
              <a:t>PROFIl</a:t>
            </a:r>
            <a:endParaRPr lang="sk-SK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" y="76200"/>
            <a:ext cx="5568368" cy="6702972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76200"/>
            <a:ext cx="6106510" cy="2084497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752193" y="76199"/>
            <a:ext cx="1891862" cy="33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Domáca úloha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11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09" y="191814"/>
            <a:ext cx="11756194" cy="651378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121572" y="3689131"/>
            <a:ext cx="3352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ABECEDU - </a:t>
            </a:r>
            <a:r>
              <a:rPr lang="sk-SK" dirty="0" err="1" smtClean="0"/>
              <a:t>prehlásky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0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8879" y="758307"/>
            <a:ext cx="8911687" cy="12808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</a:t>
            </a:r>
            <a:r>
              <a:rPr lang="sk-SK" sz="4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deutsche</a:t>
            </a:r>
            <a:r>
              <a:rPr lang="sk-SK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4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Alphabet</a:t>
            </a:r>
            <a:endParaRPr lang="sk-SK" sz="4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1734" y="1796074"/>
            <a:ext cx="10646979" cy="502305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</a:p>
          <a:p>
            <a:pPr marL="0" indent="0">
              <a:spcBef>
                <a:spcPts val="0"/>
              </a:spcBef>
              <a:buNone/>
            </a:pPr>
            <a:endParaRPr lang="sk-SK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k-S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2400" dirty="0" smtClean="0"/>
              <a:t>[</a:t>
            </a:r>
            <a:r>
              <a:rPr lang="sk-SK" sz="2400" dirty="0"/>
              <a:t>jot]</a:t>
            </a:r>
            <a:endParaRPr lang="sk-SK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 smtClean="0"/>
              <a:t>[ku]</a:t>
            </a:r>
            <a:r>
              <a:rPr lang="sk-SK" sz="3000" dirty="0" smtClean="0"/>
              <a:t>														</a:t>
            </a:r>
            <a:r>
              <a:rPr lang="sk-SK" sz="2400" dirty="0" smtClean="0"/>
              <a:t>[</a:t>
            </a:r>
            <a:r>
              <a:rPr lang="sk-SK" sz="2400" dirty="0" err="1" smtClean="0"/>
              <a:t>fau</a:t>
            </a:r>
            <a:r>
              <a:rPr lang="sk-SK" sz="2400" dirty="0" smtClean="0"/>
              <a:t>]</a:t>
            </a:r>
            <a:endParaRPr lang="sk-SK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sk-S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	</a:t>
            </a:r>
            <a:r>
              <a:rPr lang="sk-SK" sz="2400" dirty="0" smtClean="0"/>
              <a:t>[</a:t>
            </a:r>
            <a:r>
              <a:rPr lang="sk-SK" sz="2400" dirty="0" err="1" smtClean="0"/>
              <a:t>cet</a:t>
            </a:r>
            <a:r>
              <a:rPr lang="sk-SK" sz="2400" dirty="0" smtClean="0"/>
              <a:t>]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Ö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Ü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ß</a:t>
            </a:r>
            <a:endParaRPr lang="sk-SK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 smtClean="0"/>
              <a:t>			[</a:t>
            </a:r>
            <a:r>
              <a:rPr lang="sk-SK" sz="2400" dirty="0"/>
              <a:t>e</a:t>
            </a:r>
            <a:r>
              <a:rPr lang="sk-SK" sz="2400" dirty="0" smtClean="0"/>
              <a:t>]			[</a:t>
            </a:r>
            <a:r>
              <a:rPr lang="sk-SK" sz="2400" dirty="0"/>
              <a:t>e</a:t>
            </a:r>
            <a:r>
              <a:rPr lang="sk-SK" sz="2400" dirty="0" smtClean="0"/>
              <a:t>]			[</a:t>
            </a:r>
            <a:r>
              <a:rPr lang="sk-SK" sz="2400" dirty="0"/>
              <a:t>i</a:t>
            </a:r>
            <a:r>
              <a:rPr lang="sk-SK" sz="2400" dirty="0" smtClean="0"/>
              <a:t>]</a:t>
            </a:r>
            <a:r>
              <a:rPr lang="sk-SK" sz="2400" b="1" dirty="0" smtClean="0"/>
              <a:t>			</a:t>
            </a:r>
            <a:r>
              <a:rPr lang="sk-SK" sz="2400" dirty="0" smtClean="0"/>
              <a:t>[es-</a:t>
            </a:r>
            <a:r>
              <a:rPr lang="sk-SK" sz="2400" dirty="0" err="1" smtClean="0"/>
              <a:t>cet</a:t>
            </a:r>
            <a:r>
              <a:rPr lang="sk-SK" sz="2400" dirty="0" smtClean="0"/>
              <a:t>]</a:t>
            </a:r>
            <a:endParaRPr lang="sk-SK" sz="2400" b="1" dirty="0" smtClean="0"/>
          </a:p>
        </p:txBody>
      </p:sp>
      <p:pic>
        <p:nvPicPr>
          <p:cNvPr id="4" name="Das deutsche Alphabet-Lied (German Alphabet Song) - Learn German easi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457" y="898037"/>
            <a:ext cx="502277" cy="5022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500">
            <a:off x="8708611" y="4327302"/>
            <a:ext cx="3065473" cy="216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12192000" cy="8980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</a:rPr>
              <a:t>OPAKOVANIE</a:t>
            </a:r>
            <a:r>
              <a:rPr kumimoji="0" lang="sk-SK" sz="2800" b="1" i="0" u="none" strike="noStrike" kern="120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 vypočujte si pieseň k abecede a prečítajte ju spolu nahlas s </a:t>
            </a:r>
            <a:r>
              <a:rPr kumimoji="0" lang="sk-SK" sz="2800" b="1" i="0" u="none" strike="noStrike" kern="120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+mj-cs"/>
              </a:rPr>
              <a:t>odposluchom</a:t>
            </a:r>
            <a:endParaRPr kumimoji="0" lang="sk-SK" sz="28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8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878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3681" y="482449"/>
            <a:ext cx="8019265" cy="90846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sk-SK" sz="4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Aussprache</a:t>
            </a:r>
            <a:r>
              <a:rPr lang="sk-SK" sz="44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4400" dirty="0" smtClean="0">
                <a:ln w="11430"/>
                <a:solidFill>
                  <a:schemeClr val="tx1"/>
                </a:solidFill>
              </a:rPr>
              <a:t>výslovnosť</a:t>
            </a:r>
            <a:endParaRPr lang="sk-SK" sz="4400" dirty="0">
              <a:ln w="11430"/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65160" y="1403797"/>
            <a:ext cx="8615967" cy="5164426"/>
          </a:xfrm>
          <a:gradFill>
            <a:gsLst>
              <a:gs pos="42000">
                <a:schemeClr val="bg1">
                  <a:alpha val="38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Samohlásky:</a:t>
            </a: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400" b="1" dirty="0" smtClean="0">
                <a:solidFill>
                  <a:srgbClr val="00B0F0"/>
                </a:solidFill>
              </a:rPr>
              <a:t>a, e, i, o, u</a:t>
            </a:r>
          </a:p>
          <a:p>
            <a:r>
              <a:rPr lang="sk-SK" sz="2400" b="1" dirty="0" err="1">
                <a:solidFill>
                  <a:srgbClr val="00B0F0"/>
                </a:solidFill>
              </a:rPr>
              <a:t>i</a:t>
            </a:r>
            <a:r>
              <a:rPr lang="sk-SK" sz="2400" b="1" dirty="0" err="1" smtClean="0">
                <a:solidFill>
                  <a:srgbClr val="00B0F0"/>
                </a:solidFill>
              </a:rPr>
              <a:t>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[í]			</a:t>
            </a:r>
            <a:r>
              <a:rPr lang="sk-SK" sz="2400" b="1" i="1" dirty="0" err="1" smtClean="0"/>
              <a:t>sieben</a:t>
            </a:r>
            <a:endParaRPr lang="sk-SK" sz="2400" b="1" i="1" dirty="0" smtClean="0"/>
          </a:p>
          <a:p>
            <a:pPr marL="0" indent="0">
              <a:buNone/>
            </a:pP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Dvojhlásky: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sk-SK" sz="2400" b="1" dirty="0" smtClean="0">
                <a:solidFill>
                  <a:srgbClr val="00B0F0"/>
                </a:solidFill>
              </a:rPr>
              <a:t>au</a:t>
            </a:r>
            <a:r>
              <a:rPr lang="sk-SK" sz="2400" b="1" dirty="0" smtClean="0">
                <a:solidFill>
                  <a:srgbClr val="6DC008"/>
                </a:solidFill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[au]		</a:t>
            </a:r>
            <a:r>
              <a:rPr lang="sk-SK" sz="2400" b="1" i="1" dirty="0" err="1"/>
              <a:t>Donau</a:t>
            </a:r>
            <a:endParaRPr lang="sk-SK" sz="2400" b="1" i="1" dirty="0"/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äu</a:t>
            </a:r>
            <a:r>
              <a:rPr lang="sk-SK" sz="2400" b="1" dirty="0" smtClean="0">
                <a:solidFill>
                  <a:srgbClr val="00B0F0"/>
                </a:solidFill>
              </a:rPr>
              <a:t>, </a:t>
            </a:r>
            <a:r>
              <a:rPr lang="sk-SK" sz="2400" b="1" dirty="0" err="1" smtClean="0">
                <a:solidFill>
                  <a:srgbClr val="00B0F0"/>
                </a:solidFill>
              </a:rPr>
              <a:t>eu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[oj]	</a:t>
            </a:r>
            <a:r>
              <a:rPr lang="sk-SK" sz="2400" b="1" i="1" dirty="0" err="1" smtClean="0"/>
              <a:t>neu</a:t>
            </a:r>
            <a:r>
              <a:rPr lang="sk-SK" sz="2400" b="1" i="1" dirty="0" smtClean="0"/>
              <a:t>, </a:t>
            </a:r>
            <a:r>
              <a:rPr lang="sk-SK" sz="2400" b="1" i="1" dirty="0" err="1" smtClean="0"/>
              <a:t>Läufer</a:t>
            </a:r>
            <a:endParaRPr lang="sk-SK" sz="2400" b="1" i="1" dirty="0" smtClean="0"/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ai</a:t>
            </a:r>
            <a:r>
              <a:rPr lang="sk-SK" sz="2400" b="1" dirty="0" smtClean="0">
                <a:solidFill>
                  <a:srgbClr val="00B0F0"/>
                </a:solidFill>
              </a:rPr>
              <a:t>, </a:t>
            </a:r>
            <a:r>
              <a:rPr lang="sk-SK" sz="2400" b="1" dirty="0" err="1" smtClean="0">
                <a:solidFill>
                  <a:srgbClr val="00B0F0"/>
                </a:solidFill>
              </a:rPr>
              <a:t>ei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aj]		</a:t>
            </a:r>
            <a:r>
              <a:rPr lang="sk-SK" sz="2400" b="1" i="1" dirty="0" err="1" smtClean="0"/>
              <a:t>drei</a:t>
            </a:r>
            <a:r>
              <a:rPr lang="sk-SK" sz="2400" b="1" i="1" dirty="0" smtClean="0"/>
              <a:t>, </a:t>
            </a:r>
            <a:r>
              <a:rPr lang="sk-SK" sz="2400" b="1" i="1" dirty="0" err="1" smtClean="0"/>
              <a:t>Mai</a:t>
            </a:r>
            <a:endParaRPr lang="sk-SK" sz="2400" b="1" i="1" dirty="0" smtClean="0"/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Prehlásky</a:t>
            </a:r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sk-SK" sz="2400" b="1" dirty="0">
                <a:solidFill>
                  <a:srgbClr val="00B0F0"/>
                </a:solidFill>
              </a:rPr>
              <a:t>ä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[e, é] (otvorené)	</a:t>
            </a:r>
            <a:r>
              <a:rPr lang="sk-SK" sz="2400" b="1" i="1" dirty="0" err="1"/>
              <a:t>älter</a:t>
            </a:r>
            <a:r>
              <a:rPr lang="sk-SK" sz="2400" b="1" i="1" dirty="0"/>
              <a:t>, </a:t>
            </a:r>
            <a:r>
              <a:rPr lang="sk-SK" sz="2400" b="1" i="1" dirty="0" err="1"/>
              <a:t>spät</a:t>
            </a:r>
            <a:endParaRPr lang="sk-SK" sz="2400" b="1" i="1" dirty="0"/>
          </a:p>
          <a:p>
            <a:r>
              <a:rPr lang="sk-SK" sz="2400" b="1" dirty="0">
                <a:solidFill>
                  <a:srgbClr val="00B0F0"/>
                </a:solidFill>
              </a:rPr>
              <a:t>ö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 (s výrazným zaokrúhlením úst)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2400" b="1" i="1" dirty="0" err="1" smtClean="0"/>
              <a:t>können</a:t>
            </a:r>
            <a:endParaRPr lang="sk-SK" sz="2400" b="1" i="1" dirty="0"/>
          </a:p>
          <a:p>
            <a:r>
              <a:rPr lang="sk-SK" sz="2400" b="1" dirty="0" smtClean="0">
                <a:solidFill>
                  <a:srgbClr val="00B0F0"/>
                </a:solidFill>
              </a:rPr>
              <a:t>ü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[y] (s výrazným zaokrúhlením pier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	</a:t>
            </a:r>
            <a:r>
              <a:rPr lang="sk-SK" sz="2400" b="1" i="1" dirty="0" err="1" smtClean="0"/>
              <a:t>üben</a:t>
            </a:r>
            <a:r>
              <a:rPr lang="sk-SK" sz="2400" b="1" i="1" dirty="0"/>
              <a:t>, </a:t>
            </a:r>
            <a:r>
              <a:rPr lang="sk-SK" sz="2400" b="1" i="1" dirty="0" err="1"/>
              <a:t>müssen</a:t>
            </a:r>
            <a:r>
              <a:rPr lang="sk-SK" sz="2400" b="1" i="1" dirty="0"/>
              <a:t>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0" y="1326567"/>
            <a:ext cx="3515711" cy="3515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4849219" y="1967028"/>
            <a:ext cx="1282262" cy="26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í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 e n 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849219" y="2822308"/>
            <a:ext cx="117716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 o n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437799" y="3267350"/>
            <a:ext cx="798786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oj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335913" y="3267350"/>
            <a:ext cx="1135117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oj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 e 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490350" y="3741682"/>
            <a:ext cx="956442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aj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651482" y="3741682"/>
            <a:ext cx="788275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aj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408701" y="5129048"/>
            <a:ext cx="788275" cy="30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lter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7471030" y="5129048"/>
            <a:ext cx="1061544" cy="30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 p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8548617" y="5632059"/>
            <a:ext cx="1177158" cy="26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_nen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0" y="0"/>
            <a:ext cx="12192000" cy="898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Vlepte si výslovnosť </a:t>
            </a:r>
            <a:r>
              <a:rPr lang="sk-SK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prehlások</a:t>
            </a:r>
            <a:endParaRPr lang="sk-SK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31065" y="1423296"/>
            <a:ext cx="4958368" cy="4558940"/>
          </a:xfrm>
          <a:gradFill>
            <a:gsLst>
              <a:gs pos="0">
                <a:schemeClr val="bg1">
                  <a:alpha val="34000"/>
                </a:schemeClr>
              </a:gs>
              <a:gs pos="0">
                <a:schemeClr val="bg1">
                  <a:alpha val="49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Spoluhlásky:</a:t>
            </a:r>
          </a:p>
          <a:p>
            <a:r>
              <a:rPr lang="sk-SK" sz="2400" b="1" dirty="0" smtClean="0">
                <a:solidFill>
                  <a:srgbClr val="00B0F0"/>
                </a:solidFill>
              </a:rPr>
              <a:t>s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[z]	</a:t>
            </a:r>
            <a:r>
              <a:rPr lang="sk-SK" sz="2400" b="1" i="1" dirty="0" err="1" smtClean="0"/>
              <a:t>lesen</a:t>
            </a:r>
            <a:endParaRPr lang="sk-SK" sz="2400" b="1" i="1" dirty="0"/>
          </a:p>
          <a:p>
            <a:r>
              <a:rPr lang="sk-SK" sz="2400" b="1" dirty="0" smtClean="0">
                <a:solidFill>
                  <a:srgbClr val="00B0F0"/>
                </a:solidFill>
              </a:rPr>
              <a:t>z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[c]	</a:t>
            </a:r>
            <a:r>
              <a:rPr lang="sk-SK" sz="2400" b="1" i="1" dirty="0" err="1" smtClean="0"/>
              <a:t>zehn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b="1" dirty="0" smtClean="0">
                <a:solidFill>
                  <a:srgbClr val="00B0F0"/>
                </a:solidFill>
              </a:rPr>
              <a:t>v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[f]	</a:t>
            </a:r>
            <a:r>
              <a:rPr lang="sk-SK" sz="2400" b="1" i="1" dirty="0" err="1" smtClean="0"/>
              <a:t>Vater</a:t>
            </a:r>
            <a:endParaRPr lang="sk-SK" sz="2400" b="1" i="1" dirty="0"/>
          </a:p>
          <a:p>
            <a:r>
              <a:rPr lang="de-DE" sz="2400" b="1" dirty="0" smtClean="0">
                <a:solidFill>
                  <a:srgbClr val="00B0F0"/>
                </a:solidFill>
              </a:rPr>
              <a:t>ß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[s]</a:t>
            </a:r>
            <a:r>
              <a:rPr lang="sk-SK" sz="2400" b="1" i="1" dirty="0" err="1" smtClean="0"/>
              <a:t>grü</a:t>
            </a:r>
            <a:r>
              <a:rPr lang="de-DE" sz="2400" b="1" i="1" dirty="0" smtClean="0"/>
              <a:t>ß</a:t>
            </a:r>
            <a:r>
              <a:rPr lang="sk-SK" sz="2400" b="1" i="1" dirty="0" err="1" smtClean="0"/>
              <a:t>en</a:t>
            </a:r>
            <a:endParaRPr lang="sk-SK" sz="2400" b="1" i="1" dirty="0" smtClean="0"/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b="1" i="1" dirty="0" smtClean="0">
                <a:solidFill>
                  <a:srgbClr val="00B050"/>
                </a:solidFill>
              </a:rPr>
              <a:t>h </a:t>
            </a:r>
            <a:r>
              <a:rPr lang="sk-SK" sz="2400" b="1" i="1" dirty="0" smtClean="0"/>
              <a:t> v slove väčšinou nečítame</a:t>
            </a:r>
          </a:p>
          <a:p>
            <a:r>
              <a:rPr lang="sk-SK" sz="2400" b="1" i="1" dirty="0" smtClean="0"/>
              <a:t>ak máme na konci slova –</a:t>
            </a:r>
            <a:r>
              <a:rPr lang="sk-SK" sz="2400" b="1" i="1" dirty="0" err="1" smtClean="0"/>
              <a:t>en</a:t>
            </a:r>
            <a:r>
              <a:rPr lang="sk-SK" sz="2400" b="1" i="1" dirty="0" smtClean="0"/>
              <a:t>, tak </a:t>
            </a:r>
            <a:r>
              <a:rPr lang="sk-SK" sz="2400" b="1" i="1" dirty="0" smtClean="0">
                <a:solidFill>
                  <a:srgbClr val="00B050"/>
                </a:solidFill>
              </a:rPr>
              <a:t>e</a:t>
            </a:r>
            <a:r>
              <a:rPr lang="sk-SK" sz="2400" b="1" i="1" dirty="0" smtClean="0"/>
              <a:t> nečítame</a:t>
            </a:r>
            <a:endParaRPr lang="sk-SK" sz="2400" b="1" i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675808" y="1352283"/>
            <a:ext cx="4340181" cy="4654593"/>
          </a:xfrm>
          <a:gradFill>
            <a:gsLst>
              <a:gs pos="0">
                <a:schemeClr val="bg1">
                  <a:alpha val="34000"/>
                </a:schemeClr>
              </a:gs>
              <a:gs pos="0">
                <a:schemeClr val="bg1">
                  <a:alpha val="49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Zložené spoluhlásky:</a:t>
            </a:r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sch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š]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400" b="1" i="1" dirty="0" err="1" smtClean="0"/>
              <a:t>Tasche</a:t>
            </a:r>
            <a:endParaRPr lang="sk-SK" sz="2400" b="1" i="1" dirty="0"/>
          </a:p>
          <a:p>
            <a:r>
              <a:rPr lang="sk-SK" sz="2400" b="1" dirty="0" smtClean="0">
                <a:solidFill>
                  <a:srgbClr val="00B0F0"/>
                </a:solidFill>
              </a:rPr>
              <a:t>pf</a:t>
            </a:r>
            <a:endParaRPr lang="sk-SK" sz="2400" b="1" dirty="0">
              <a:solidFill>
                <a:srgbClr val="00B0F0"/>
              </a:solidFill>
            </a:endParaRPr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sp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400" b="1" i="1" dirty="0" err="1" smtClean="0"/>
              <a:t>spät</a:t>
            </a:r>
            <a:r>
              <a:rPr lang="sk-SK" sz="2400" b="1" i="1" dirty="0" smtClean="0"/>
              <a:t> </a:t>
            </a:r>
            <a:endParaRPr lang="sk-SK" sz="2400" b="1" i="1" dirty="0"/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st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400" b="1" i="1" dirty="0" err="1" smtClean="0"/>
              <a:t>stehen</a:t>
            </a:r>
            <a:endParaRPr lang="sk-SK" sz="2400" b="1" i="1" dirty="0"/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qu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i="1" dirty="0" err="1" smtClean="0"/>
              <a:t>Quadrat</a:t>
            </a:r>
            <a:endParaRPr lang="sk-SK" sz="2400" b="1" i="1" dirty="0"/>
          </a:p>
          <a:p>
            <a:r>
              <a:rPr lang="sk-SK" sz="2400" b="1" dirty="0" err="1">
                <a:solidFill>
                  <a:srgbClr val="00B0F0"/>
                </a:solidFill>
              </a:rPr>
              <a:t>tsch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č]  </a:t>
            </a:r>
            <a:r>
              <a:rPr lang="sk-SK" sz="2400" b="1" i="1" dirty="0" err="1" smtClean="0"/>
              <a:t>Tschüs</a:t>
            </a:r>
            <a:endParaRPr lang="sk-SK" sz="2400" b="1" i="1" dirty="0"/>
          </a:p>
          <a:p>
            <a:r>
              <a:rPr lang="sk-SK" sz="2400" b="1" dirty="0" err="1" smtClean="0">
                <a:solidFill>
                  <a:srgbClr val="00B0F0"/>
                </a:solidFill>
              </a:rPr>
              <a:t>ck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[k]	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k-SK" sz="2400" b="1" i="1" dirty="0" err="1" smtClean="0"/>
              <a:t>packen</a:t>
            </a:r>
            <a:endParaRPr lang="sk-SK" sz="2400" b="1" i="1" dirty="0"/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92" y="-269237"/>
            <a:ext cx="5093594" cy="572465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579476" y="2003321"/>
            <a:ext cx="1061545" cy="32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lé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844237" y="2497106"/>
            <a:ext cx="827501" cy="27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99683" y="2987912"/>
            <a:ext cx="923116" cy="26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áter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721384" y="3533838"/>
            <a:ext cx="1053216" cy="26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0469192" y="1940026"/>
            <a:ext cx="1030014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0148628" y="2922268"/>
            <a:ext cx="840828" cy="3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šp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ét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0195925" y="3394541"/>
            <a:ext cx="924910" cy="2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št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éen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0585698" y="3932287"/>
            <a:ext cx="1145629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kv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adrát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0432406" y="4442967"/>
            <a:ext cx="1103586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č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0659270" y="4917790"/>
            <a:ext cx="935421" cy="26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06" y="962658"/>
            <a:ext cx="9480330" cy="5788768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933905" y="109398"/>
            <a:ext cx="9480330" cy="853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Učebnica str. 22/23 </a:t>
            </a:r>
          </a:p>
          <a:p>
            <a:pPr algn="ctr"/>
            <a:r>
              <a:rPr lang="sk-SK" b="1" dirty="0" smtClean="0"/>
              <a:t>Počúvaj a píš si mená do zošita, vypočuj si nahrávku 2-krát.</a:t>
            </a:r>
          </a:p>
          <a:p>
            <a:pPr algn="ctr"/>
            <a:r>
              <a:rPr lang="sk-SK" b="1" dirty="0" smtClean="0"/>
              <a:t> Na záver si odkontrolujte správnosť vašich výsledkov s tabuľou. </a:t>
            </a:r>
            <a:endParaRPr lang="sk-SK" b="1" dirty="0"/>
          </a:p>
        </p:txBody>
      </p:sp>
      <p:pic>
        <p:nvPicPr>
          <p:cNvPr id="6" name="1-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683" y="536028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903" y="962658"/>
            <a:ext cx="9480331" cy="57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4" y="74125"/>
            <a:ext cx="11001097" cy="9596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33" y="918188"/>
            <a:ext cx="3251638" cy="1160491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086" y="918188"/>
            <a:ext cx="5538794" cy="3053567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3" y="4106704"/>
            <a:ext cx="3287552" cy="1236228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171" y="4124415"/>
            <a:ext cx="7201905" cy="2657846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404086" y="4954265"/>
            <a:ext cx="618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Ako                  sa voláš              ty?                      Ján.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3404086" y="5479780"/>
            <a:ext cx="618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Kto                     je                        to?                      Alica.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404086" y="5949694"/>
            <a:ext cx="70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Kde                   býva                   Anton?    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        Vo Frankfurte?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404085" y="6453975"/>
            <a:ext cx="70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Odkiaľ              pochádza          Lena?              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 Z    Rakúska.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9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68328" y="111000"/>
            <a:ext cx="4163395" cy="730183"/>
          </a:xfrm>
          <a:prstGeom prst="rect">
            <a:avLst/>
          </a:prstGeom>
        </p:spPr>
      </p:pic>
      <p:pic>
        <p:nvPicPr>
          <p:cNvPr id="8" name="1-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6522" y="975073"/>
            <a:ext cx="609600" cy="60960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114316" y="111001"/>
            <a:ext cx="2554013" cy="687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k-SK" b="1" dirty="0" smtClean="0"/>
              <a:t>Učebnica str. 22/25</a:t>
            </a:r>
          </a:p>
          <a:p>
            <a:pPr algn="ctr"/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17" y="1584673"/>
            <a:ext cx="5729436" cy="297312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6879" y="1379555"/>
            <a:ext cx="4750950" cy="519211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6879" y="1379555"/>
            <a:ext cx="4750950" cy="5192110"/>
          </a:xfrm>
          <a:prstGeom prst="rect">
            <a:avLst/>
          </a:prstGeom>
        </p:spPr>
      </p:pic>
      <p:pic>
        <p:nvPicPr>
          <p:cNvPr id="14" name="1-0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6509" y="1490080"/>
            <a:ext cx="609600" cy="609600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7196879" y="315309"/>
            <a:ext cx="4315795" cy="65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k-SK" b="1" dirty="0" smtClean="0"/>
              <a:t>Hlásky si zapisuj do zošita</a:t>
            </a:r>
          </a:p>
          <a:p>
            <a:pPr algn="ctr"/>
            <a:r>
              <a:rPr lang="sk-SK" b="1" dirty="0" smtClean="0"/>
              <a:t>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239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9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7903" y="1355834"/>
            <a:ext cx="8769695" cy="528670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281414" y="241739"/>
            <a:ext cx="9996184" cy="100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smtClean="0"/>
              <a:t>PZ str. 12/ 13      Vypracuj sám.</a:t>
            </a:r>
          </a:p>
          <a:p>
            <a:r>
              <a:rPr lang="sk-SK" sz="2000" b="1" dirty="0" smtClean="0"/>
              <a:t>				Vypočuj si nahrávku a zapíš mená.</a:t>
            </a:r>
          </a:p>
          <a:p>
            <a:r>
              <a:rPr lang="sk-SK" sz="2000" b="1" dirty="0" smtClean="0"/>
              <a:t>				Po doplnení skontroluj si s tabuľou správnosť</a:t>
            </a:r>
            <a:r>
              <a:rPr lang="sk-SK" sz="1600" b="1" dirty="0" smtClean="0"/>
              <a:t>. </a:t>
            </a:r>
            <a:endParaRPr lang="sk-SK" sz="1600" b="1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02" y="1355834"/>
            <a:ext cx="8769696" cy="5286704"/>
          </a:xfrm>
          <a:prstGeom prst="rect">
            <a:avLst/>
          </a:prstGeom>
        </p:spPr>
      </p:pic>
      <p:pic>
        <p:nvPicPr>
          <p:cNvPr id="11" name="1-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182" y="1355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201</Words>
  <Application>Microsoft Office PowerPoint</Application>
  <PresentationFormat>Širokouhlá</PresentationFormat>
  <Paragraphs>80</Paragraphs>
  <Slides>10</Slides>
  <Notes>0</Notes>
  <HiddenSlides>0</HiddenSlides>
  <MMClips>5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 3</vt:lpstr>
      <vt:lpstr>Výsek</vt:lpstr>
      <vt:lpstr>Dym</vt:lpstr>
      <vt:lpstr>A1.1  Klett Maximal interaktiv 1 MEIN PROFIl</vt:lpstr>
      <vt:lpstr>Prezentácia programu PowerPoint</vt:lpstr>
      <vt:lpstr>Das deutsche Alphabet</vt:lpstr>
      <vt:lpstr>Die Aussprache- výslovnosť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A1.1  Klett Maximal interaktiv 1 MEIN PROFIl</dc:title>
  <dc:creator>Používateľ systému Windows</dc:creator>
  <cp:lastModifiedBy>Používateľ systému Windows</cp:lastModifiedBy>
  <cp:revision>20</cp:revision>
  <dcterms:created xsi:type="dcterms:W3CDTF">2022-10-21T16:32:58Z</dcterms:created>
  <dcterms:modified xsi:type="dcterms:W3CDTF">2022-10-30T11:31:21Z</dcterms:modified>
</cp:coreProperties>
</file>